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72" r:id="rId1"/>
  </p:sldMasterIdLst>
  <p:sldIdLst>
    <p:sldId id="266" r:id="rId2"/>
    <p:sldId id="271" r:id="rId3"/>
    <p:sldId id="272" r:id="rId4"/>
    <p:sldId id="273" r:id="rId5"/>
    <p:sldId id="274" r:id="rId6"/>
    <p:sldId id="275" r:id="rId7"/>
    <p:sldId id="276" r:id="rId8"/>
    <p:sldId id="282" r:id="rId9"/>
    <p:sldId id="283" r:id="rId10"/>
    <p:sldId id="284" r:id="rId11"/>
    <p:sldId id="277" r:id="rId12"/>
    <p:sldId id="278" r:id="rId13"/>
    <p:sldId id="285" r:id="rId14"/>
    <p:sldId id="256" r:id="rId15"/>
    <p:sldId id="265" r:id="rId16"/>
    <p:sldId id="260" r:id="rId17"/>
    <p:sldId id="257" r:id="rId18"/>
    <p:sldId id="258" r:id="rId19"/>
    <p:sldId id="279" r:id="rId20"/>
    <p:sldId id="280" r:id="rId21"/>
    <p:sldId id="281" r:id="rId22"/>
    <p:sldId id="261" r:id="rId23"/>
    <p:sldId id="270" r:id="rId24"/>
    <p:sldId id="269" r:id="rId25"/>
    <p:sldId id="268" r:id="rId26"/>
    <p:sldId id="267" r:id="rId27"/>
    <p:sldId id="262" r:id="rId28"/>
    <p:sldId id="263" r:id="rId29"/>
    <p:sldId id="264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47"/>
    <p:restoredTop sz="94666"/>
  </p:normalViewPr>
  <p:slideViewPr>
    <p:cSldViewPr snapToGrid="0" snapToObjects="1">
      <p:cViewPr varScale="1">
        <p:scale>
          <a:sx n="67" d="100"/>
          <a:sy n="67" d="100"/>
        </p:scale>
        <p:origin x="192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9227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321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927308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72745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646682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7472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55413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6019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5064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201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575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095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09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262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02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1431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441F9-EC97-2D4F-BE7B-2F3A7CF96111}" type="datetimeFigureOut">
              <a:rPr lang="en-US" smtClean="0"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597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3" r:id="rId1"/>
    <p:sldLayoutId id="2147483974" r:id="rId2"/>
    <p:sldLayoutId id="2147483975" r:id="rId3"/>
    <p:sldLayoutId id="2147483976" r:id="rId4"/>
    <p:sldLayoutId id="2147483977" r:id="rId5"/>
    <p:sldLayoutId id="2147483978" r:id="rId6"/>
    <p:sldLayoutId id="2147483979" r:id="rId7"/>
    <p:sldLayoutId id="2147483980" r:id="rId8"/>
    <p:sldLayoutId id="2147483981" r:id="rId9"/>
    <p:sldLayoutId id="2147483982" r:id="rId10"/>
    <p:sldLayoutId id="2147483983" r:id="rId11"/>
    <p:sldLayoutId id="2147483984" r:id="rId12"/>
    <p:sldLayoutId id="2147483985" r:id="rId13"/>
    <p:sldLayoutId id="2147483986" r:id="rId14"/>
    <p:sldLayoutId id="2147483987" r:id="rId15"/>
    <p:sldLayoutId id="214748398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noelcampos" TargetMode="External"/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7" Type="http://schemas.openxmlformats.org/officeDocument/2006/relationships/image" Target="../media/image16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8/docs/api/java/util/stream/Stream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b="1" dirty="0"/>
              <a:t>Aplicação cliente/servidor de Chat em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726938"/>
          </a:xfrm>
        </p:spPr>
        <p:txBody>
          <a:bodyPr>
            <a:normAutofit/>
          </a:bodyPr>
          <a:lstStyle/>
          <a:p>
            <a:r>
              <a:rPr lang="pt-BR" b="1" dirty="0"/>
              <a:t>Prof. Me. Manoel Campos</a:t>
            </a:r>
          </a:p>
          <a:p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http://twitter.com/manoelcampos</a:t>
            </a:r>
            <a:r>
              <a:rPr lang="pt-BR" b="1" dirty="0"/>
              <a:t>  </a:t>
            </a:r>
          </a:p>
          <a:p>
            <a:r>
              <a:rPr lang="pt-BR" b="1" dirty="0">
                <a:hlinkClick r:id="rId3"/>
              </a:rPr>
              <a:t>http://github.com/manoelcampos</a:t>
            </a:r>
            <a:r>
              <a:rPr lang="pt-BR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7479"/>
            <a:ext cx="8915400" cy="5161097"/>
          </a:xfrm>
        </p:spPr>
        <p:txBody>
          <a:bodyPr>
            <a:normAutofit/>
          </a:bodyPr>
          <a:lstStyle/>
          <a:p>
            <a:r>
              <a:rPr lang="pt-BR" sz="2400" dirty="0"/>
              <a:t>Sem o número da porta, o SO não tem como saber para qual aplicação entregar uma mensagem recebida</a:t>
            </a:r>
          </a:p>
          <a:p>
            <a:r>
              <a:rPr lang="pt-BR" sz="2400" dirty="0"/>
              <a:t>Só com o IP é como ter o nome da rua mas não ter o número da casa</a:t>
            </a:r>
          </a:p>
          <a:p>
            <a:endParaRPr lang="pt-BR" sz="2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657A79-9B20-5941-A194-78412D73E6B3}"/>
              </a:ext>
            </a:extLst>
          </p:cNvPr>
          <p:cNvSpPr txBox="1"/>
          <p:nvPr/>
        </p:nvSpPr>
        <p:spPr>
          <a:xfrm>
            <a:off x="1402367" y="6661813"/>
            <a:ext cx="37753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Imagem: https://</a:t>
            </a:r>
            <a:r>
              <a:rPr lang="pt-BR" sz="800" dirty="0" err="1"/>
              <a:t>techflourish.com</a:t>
            </a:r>
            <a:r>
              <a:rPr lang="pt-BR" sz="800" dirty="0"/>
              <a:t>/</a:t>
            </a:r>
            <a:r>
              <a:rPr lang="pt-BR" sz="800" dirty="0" err="1"/>
              <a:t>categories</a:t>
            </a:r>
            <a:r>
              <a:rPr lang="pt-BR" sz="800" dirty="0"/>
              <a:t>/</a:t>
            </a:r>
            <a:r>
              <a:rPr lang="pt-BR" sz="800" dirty="0" err="1"/>
              <a:t>confused-dog-clipart.html</a:t>
            </a:r>
            <a:endParaRPr lang="pt-BR" sz="8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F48A119-6C10-DA44-B6DA-2FF3A9DDE786}"/>
              </a:ext>
            </a:extLst>
          </p:cNvPr>
          <p:cNvGrpSpPr/>
          <p:nvPr/>
        </p:nvGrpSpPr>
        <p:grpSpPr>
          <a:xfrm>
            <a:off x="8585588" y="3936786"/>
            <a:ext cx="2241912" cy="2337335"/>
            <a:chOff x="8585588" y="3936786"/>
            <a:chExt cx="2241912" cy="2337335"/>
          </a:xfrm>
        </p:grpSpPr>
        <p:pic>
          <p:nvPicPr>
            <p:cNvPr id="7" name="Picture 6" descr="A picture containing clipart&#13;&#10;&#13;&#10;Description automatically generated">
              <a:extLst>
                <a:ext uri="{FF2B5EF4-FFF2-40B4-BE49-F238E27FC236}">
                  <a16:creationId xmlns:a16="http://schemas.microsoft.com/office/drawing/2014/main" id="{722E4D93-7131-D346-8100-533045925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789188" y="5460521"/>
              <a:ext cx="813600" cy="813600"/>
            </a:xfrm>
            <a:prstGeom prst="rect">
              <a:avLst/>
            </a:prstGeom>
          </p:spPr>
        </p:pic>
        <p:pic>
          <p:nvPicPr>
            <p:cNvPr id="9" name="Picture 8" descr="A picture containing clipart&#13;&#10;&#13;&#10;Description automatically generated">
              <a:extLst>
                <a:ext uri="{FF2B5EF4-FFF2-40B4-BE49-F238E27FC236}">
                  <a16:creationId xmlns:a16="http://schemas.microsoft.com/office/drawing/2014/main" id="{9CF7C0E5-A486-B345-B9FD-3352B4D8C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014700" y="5162472"/>
              <a:ext cx="812800" cy="812800"/>
            </a:xfrm>
            <a:prstGeom prst="rect">
              <a:avLst/>
            </a:prstGeom>
          </p:spPr>
        </p:pic>
        <p:pic>
          <p:nvPicPr>
            <p:cNvPr id="11" name="Picture 10" descr="A picture containing clipart&#13;&#10;&#13;&#10;Description automatically generated">
              <a:extLst>
                <a:ext uri="{FF2B5EF4-FFF2-40B4-BE49-F238E27FC236}">
                  <a16:creationId xmlns:a16="http://schemas.microsoft.com/office/drawing/2014/main" id="{F3E5A8F7-5574-464D-B9A6-DEA281707F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943300" y="3936786"/>
              <a:ext cx="812800" cy="8128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5C39D2-4EE1-9B43-AE19-FFD54CB4A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585588" y="4187259"/>
              <a:ext cx="813600" cy="81360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189C2E1-AA54-6642-B153-ED2F26BB8208}"/>
              </a:ext>
            </a:extLst>
          </p:cNvPr>
          <p:cNvGrpSpPr/>
          <p:nvPr/>
        </p:nvGrpSpPr>
        <p:grpSpPr>
          <a:xfrm>
            <a:off x="687388" y="3429000"/>
            <a:ext cx="2429479" cy="3340535"/>
            <a:chOff x="687388" y="3429000"/>
            <a:chExt cx="2429479" cy="334053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36C30FC-0F30-124F-BBE2-137F3A2B6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7388" y="3429000"/>
              <a:ext cx="2429479" cy="3340535"/>
            </a:xfrm>
            <a:prstGeom prst="rect">
              <a:avLst/>
            </a:prstGeom>
          </p:spPr>
        </p:pic>
        <p:pic>
          <p:nvPicPr>
            <p:cNvPr id="20" name="Picture 19" descr="A picture containing object&#13;&#10;&#13;&#10;Description automatically generated">
              <a:extLst>
                <a:ext uri="{FF2B5EF4-FFF2-40B4-BE49-F238E27FC236}">
                  <a16:creationId xmlns:a16="http://schemas.microsoft.com/office/drawing/2014/main" id="{3CC2E8E3-59D0-8B43-9C74-EBB6BE8E8D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b="30500"/>
            <a:stretch/>
          </p:blipFill>
          <p:spPr>
            <a:xfrm rot="19584462">
              <a:off x="2346365" y="4436119"/>
              <a:ext cx="562646" cy="391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472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/>
              <a:t>Stream significa fluxo ou corrente (como de um rio)</a:t>
            </a:r>
          </a:p>
          <a:p>
            <a:r>
              <a:rPr lang="pt-BR" sz="2800" dirty="0"/>
              <a:t>Um Stream é usado em programação para permitir ler e gravar dados de dispositivos de entrada (input) e saída (output)</a:t>
            </a:r>
          </a:p>
          <a:p>
            <a:r>
              <a:rPr lang="pt-BR" sz="2800" dirty="0"/>
              <a:t>Ao usar um Stream, podemos enviar dados por um fluxo ou receber dados de um</a:t>
            </a:r>
          </a:p>
          <a:p>
            <a:r>
              <a:rPr lang="pt-BR" sz="2800" dirty="0"/>
              <a:t>Exemplos de Streams são arquivos e canais de comunicação como sockets</a:t>
            </a:r>
          </a:p>
        </p:txBody>
      </p:sp>
    </p:spTree>
    <p:extLst>
      <p:ext uri="{BB962C8B-B14F-4D97-AF65-F5344CB8AC3E}">
        <p14:creationId xmlns:p14="http://schemas.microsoft.com/office/powerpoint/2010/main" val="4183470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>
                <a:hlinkClick r:id="rId2"/>
              </a:rPr>
              <a:t>A partir do Java 8 o conceito de Stream pode também se referir a um novo recurso da linguagem, utilizado para realizar processamento de dados de forma sequencial ou paralela.</a:t>
            </a:r>
            <a:r>
              <a:rPr lang="pt-BR" sz="2800" dirty="0"/>
              <a:t> </a:t>
            </a:r>
          </a:p>
          <a:p>
            <a:r>
              <a:rPr lang="pt-BR" sz="2800" dirty="0"/>
              <a:t>Este não é o caso aqui.</a:t>
            </a:r>
          </a:p>
        </p:txBody>
      </p:sp>
    </p:spTree>
    <p:extLst>
      <p:ext uri="{BB962C8B-B14F-4D97-AF65-F5344CB8AC3E}">
        <p14:creationId xmlns:p14="http://schemas.microsoft.com/office/powerpoint/2010/main" val="236278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/>
              <a:t>A criação de objetos InputStream e OutputStream normalmente requer a criação de outros objetos auxiliares que agregam funcionalidades a tais objetos</a:t>
            </a:r>
          </a:p>
          <a:p>
            <a:r>
              <a:rPr lang="pt-BR" sz="2800" dirty="0"/>
              <a:t>Isto torna o processo complicado para programadores iniciantes.</a:t>
            </a:r>
          </a:p>
        </p:txBody>
      </p:sp>
    </p:spTree>
    <p:extLst>
      <p:ext uri="{BB962C8B-B14F-4D97-AF65-F5344CB8AC3E}">
        <p14:creationId xmlns:p14="http://schemas.microsoft.com/office/powerpoint/2010/main" val="75095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695073"/>
            <a:ext cx="11943807" cy="47532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BufferedReader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String readLine()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1009542" y="1190445"/>
            <a:ext cx="5563786" cy="3819706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InputStreamReader</a:t>
            </a:r>
          </a:p>
          <a:p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read(char[] cbuf)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794298" y="3063456"/>
            <a:ext cx="3933644" cy="175626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read(byte[] b)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5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4AC4D2-30DE-6D4A-BFF5-D6D43C5D1C18}"/>
              </a:ext>
            </a:extLst>
          </p:cNvPr>
          <p:cNvSpPr txBox="1"/>
          <p:nvPr/>
        </p:nvSpPr>
        <p:spPr>
          <a:xfrm>
            <a:off x="248192" y="5370821"/>
            <a:ext cx="1203406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 código </a:t>
            </a:r>
            <a:r>
              <a:rPr lang="en-US" sz="2400" b="1" dirty="0" err="1"/>
              <a:t>abaixo</a:t>
            </a:r>
            <a:r>
              <a:rPr lang="en-US" sz="2400" b="1" dirty="0"/>
              <a:t> </a:t>
            </a:r>
            <a:r>
              <a:rPr lang="en-US" sz="2400" b="1" dirty="0" err="1"/>
              <a:t>cria</a:t>
            </a:r>
            <a:r>
              <a:rPr lang="en-US" sz="2400" b="1" dirty="0"/>
              <a:t> </a:t>
            </a:r>
            <a:r>
              <a:rPr lang="en-US" sz="2400" b="1" dirty="0" err="1"/>
              <a:t>os</a:t>
            </a:r>
            <a:r>
              <a:rPr lang="en-US" sz="2400" b="1" dirty="0"/>
              <a:t> 3 </a:t>
            </a:r>
            <a:r>
              <a:rPr lang="en-US" sz="2400" b="1" dirty="0" err="1"/>
              <a:t>objetos</a:t>
            </a:r>
            <a:r>
              <a:rPr lang="en-US" sz="2400" b="1" dirty="0"/>
              <a:t> </a:t>
            </a:r>
            <a:r>
              <a:rPr lang="en-US" sz="2400" b="1" dirty="0" err="1"/>
              <a:t>acima</a:t>
            </a:r>
            <a:r>
              <a:rPr lang="en-US" sz="2400" b="1" dirty="0"/>
              <a:t>, </a:t>
            </a:r>
            <a:r>
              <a:rPr lang="en-US" sz="2400" b="1" dirty="0" err="1"/>
              <a:t>sendo</a:t>
            </a:r>
            <a:r>
              <a:rPr lang="en-US" sz="2400" b="1" dirty="0"/>
              <a:t> que a </a:t>
            </a:r>
            <a:r>
              <a:rPr lang="en-US" sz="2400" b="1" dirty="0" err="1"/>
              <a:t>variável</a:t>
            </a:r>
            <a:r>
              <a:rPr lang="en-US" sz="2400" b="1" dirty="0"/>
              <a:t> </a:t>
            </a:r>
            <a:r>
              <a:rPr lang="en-US" sz="2400" b="1" i="1" dirty="0"/>
              <a:t>in</a:t>
            </a:r>
            <a:r>
              <a:rPr lang="en-US" sz="2400" b="1" dirty="0"/>
              <a:t> </a:t>
            </a:r>
            <a:r>
              <a:rPr lang="en-US" sz="2400" b="1" dirty="0" err="1"/>
              <a:t>dará</a:t>
            </a:r>
            <a:r>
              <a:rPr lang="en-US" sz="2400" b="1" dirty="0"/>
              <a:t> acesso </a:t>
            </a:r>
          </a:p>
          <a:p>
            <a:r>
              <a:rPr lang="en-US" sz="2400" b="1" dirty="0" err="1"/>
              <a:t>ao</a:t>
            </a:r>
            <a:r>
              <a:rPr lang="en-US" sz="2400" b="1" dirty="0"/>
              <a:t> </a:t>
            </a:r>
            <a:r>
              <a:rPr lang="en-US" sz="2400" b="1" dirty="0" err="1"/>
              <a:t>objeto</a:t>
            </a:r>
            <a:r>
              <a:rPr lang="en-US" sz="2400" b="1" dirty="0"/>
              <a:t> </a:t>
            </a:r>
            <a:r>
              <a:rPr lang="en-US" sz="2400" b="1" dirty="0" err="1"/>
              <a:t>maior</a:t>
            </a:r>
            <a:r>
              <a:rPr lang="en-US" sz="2400" b="1" dirty="0"/>
              <a:t> </a:t>
            </a:r>
            <a:r>
              <a:rPr lang="en-US" sz="2400" b="1" dirty="0" err="1"/>
              <a:t>na</a:t>
            </a:r>
            <a:r>
              <a:rPr lang="en-US" sz="2400" b="1" dirty="0"/>
              <a:t> </a:t>
            </a:r>
            <a:r>
              <a:rPr lang="en-US" sz="2400" b="1" dirty="0" err="1"/>
              <a:t>figura</a:t>
            </a:r>
            <a:r>
              <a:rPr lang="en-US" sz="2400" b="1" dirty="0"/>
              <a:t> (o </a:t>
            </a:r>
            <a:r>
              <a:rPr lang="en-US" sz="2400" b="1" dirty="0" err="1"/>
              <a:t>última</a:t>
            </a:r>
            <a:r>
              <a:rPr lang="en-US" sz="2400" b="1" dirty="0"/>
              <a:t> a </a:t>
            </a:r>
            <a:r>
              <a:rPr lang="en-US" sz="2400" b="1" dirty="0" err="1"/>
              <a:t>ser</a:t>
            </a:r>
            <a:r>
              <a:rPr lang="en-US" sz="2400" b="1" dirty="0"/>
              <a:t> </a:t>
            </a:r>
            <a:r>
              <a:rPr lang="en-US" sz="2400" b="1" dirty="0" err="1"/>
              <a:t>criado</a:t>
            </a:r>
            <a:r>
              <a:rPr lang="en-US" sz="2400" b="1" dirty="0"/>
              <a:t>)</a:t>
            </a:r>
          </a:p>
          <a:p>
            <a:endParaRPr lang="en-US" sz="2400" b="1" dirty="0"/>
          </a:p>
          <a:p>
            <a:r>
              <a:rPr lang="en-US" sz="2400" b="1" i="1" dirty="0"/>
              <a:t>in = new BufferedReader(new InputStreamReader(</a:t>
            </a:r>
            <a:r>
              <a:rPr lang="en-US" sz="2400" b="1" i="1" dirty="0" err="1"/>
              <a:t>socket.getInputStream</a:t>
            </a:r>
            <a:r>
              <a:rPr lang="en-US" sz="2400" b="1" i="1" dirty="0"/>
              <a:t>()))</a:t>
            </a:r>
          </a:p>
          <a:p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18702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676024"/>
            <a:ext cx="11943807" cy="4694798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BufferedWritter</a:t>
            </a:r>
          </a:p>
          <a:p>
            <a:pPr algn="r"/>
            <a:endParaRPr lang="en-US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void write(char[] cbuf)</a:t>
            </a: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363275" y="1180736"/>
            <a:ext cx="5874337" cy="373416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OutputStreamWritter</a:t>
            </a:r>
          </a:p>
          <a:p>
            <a:endParaRPr lang="en-US" sz="1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write(char[] cbuf)</a:t>
            </a:r>
          </a:p>
          <a:p>
            <a:endParaRPr lang="en-US" sz="28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140127" y="3322591"/>
            <a:ext cx="4301702" cy="1516109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write(byte[] b)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53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OutputStream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261FC0-D278-6D4A-960A-7DB616BC1D77}"/>
              </a:ext>
            </a:extLst>
          </p:cNvPr>
          <p:cNvSpPr txBox="1"/>
          <p:nvPr/>
        </p:nvSpPr>
        <p:spPr>
          <a:xfrm>
            <a:off x="248192" y="5370821"/>
            <a:ext cx="1215749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O código </a:t>
            </a:r>
            <a:r>
              <a:rPr lang="en-US" sz="2400" b="1" dirty="0" err="1"/>
              <a:t>abaixo</a:t>
            </a:r>
            <a:r>
              <a:rPr lang="en-US" sz="2400" b="1" dirty="0"/>
              <a:t> </a:t>
            </a:r>
            <a:r>
              <a:rPr lang="en-US" sz="2400" b="1" dirty="0" err="1"/>
              <a:t>cria</a:t>
            </a:r>
            <a:r>
              <a:rPr lang="en-US" sz="2400" b="1" dirty="0"/>
              <a:t> </a:t>
            </a:r>
            <a:r>
              <a:rPr lang="en-US" sz="2400" b="1" dirty="0" err="1"/>
              <a:t>os</a:t>
            </a:r>
            <a:r>
              <a:rPr lang="en-US" sz="2400" b="1" dirty="0"/>
              <a:t> 3 </a:t>
            </a:r>
            <a:r>
              <a:rPr lang="en-US" sz="2400" b="1" dirty="0" err="1"/>
              <a:t>objetos</a:t>
            </a:r>
            <a:r>
              <a:rPr lang="en-US" sz="2400" b="1" dirty="0"/>
              <a:t> </a:t>
            </a:r>
            <a:r>
              <a:rPr lang="en-US" sz="2400" b="1" dirty="0" err="1"/>
              <a:t>acima</a:t>
            </a:r>
            <a:r>
              <a:rPr lang="en-US" sz="2400" b="1" dirty="0"/>
              <a:t>, </a:t>
            </a:r>
            <a:r>
              <a:rPr lang="en-US" sz="2400" b="1" dirty="0" err="1"/>
              <a:t>sendo</a:t>
            </a:r>
            <a:r>
              <a:rPr lang="en-US" sz="2400" b="1" dirty="0"/>
              <a:t> que a </a:t>
            </a:r>
            <a:r>
              <a:rPr lang="en-US" sz="2400" b="1" dirty="0" err="1"/>
              <a:t>variável</a:t>
            </a:r>
            <a:r>
              <a:rPr lang="en-US" sz="2400" b="1" dirty="0"/>
              <a:t> </a:t>
            </a:r>
            <a:r>
              <a:rPr lang="en-US" sz="2400" b="1" i="1" dirty="0"/>
              <a:t>out</a:t>
            </a:r>
            <a:r>
              <a:rPr lang="en-US" sz="2400" b="1" dirty="0"/>
              <a:t> </a:t>
            </a:r>
            <a:r>
              <a:rPr lang="en-US" sz="2400" b="1" dirty="0" err="1"/>
              <a:t>dará</a:t>
            </a:r>
            <a:r>
              <a:rPr lang="en-US" sz="2400" b="1" dirty="0"/>
              <a:t> acesso </a:t>
            </a:r>
          </a:p>
          <a:p>
            <a:r>
              <a:rPr lang="en-US" sz="2400" b="1" dirty="0" err="1"/>
              <a:t>ao</a:t>
            </a:r>
            <a:r>
              <a:rPr lang="en-US" sz="2400" b="1" dirty="0"/>
              <a:t> </a:t>
            </a:r>
            <a:r>
              <a:rPr lang="en-US" sz="2400" b="1" dirty="0" err="1"/>
              <a:t>objeto</a:t>
            </a:r>
            <a:r>
              <a:rPr lang="en-US" sz="2400" b="1" dirty="0"/>
              <a:t> </a:t>
            </a:r>
            <a:r>
              <a:rPr lang="en-US" sz="2400" b="1" dirty="0" err="1"/>
              <a:t>maior</a:t>
            </a:r>
            <a:r>
              <a:rPr lang="en-US" sz="2400" b="1" dirty="0"/>
              <a:t> </a:t>
            </a:r>
            <a:r>
              <a:rPr lang="en-US" sz="2400" b="1" dirty="0" err="1"/>
              <a:t>na</a:t>
            </a:r>
            <a:r>
              <a:rPr lang="en-US" sz="2400" b="1" dirty="0"/>
              <a:t> </a:t>
            </a:r>
            <a:r>
              <a:rPr lang="en-US" sz="2400" b="1" dirty="0" err="1"/>
              <a:t>figura</a:t>
            </a:r>
            <a:r>
              <a:rPr lang="en-US" sz="2400" b="1" dirty="0"/>
              <a:t> (o </a:t>
            </a:r>
            <a:r>
              <a:rPr lang="en-US" sz="2400" b="1" dirty="0" err="1"/>
              <a:t>última</a:t>
            </a:r>
            <a:r>
              <a:rPr lang="en-US" sz="2400" b="1" dirty="0"/>
              <a:t> a </a:t>
            </a:r>
            <a:r>
              <a:rPr lang="en-US" sz="2400" b="1" dirty="0" err="1"/>
              <a:t>ser</a:t>
            </a:r>
            <a:r>
              <a:rPr lang="en-US" sz="2400" b="1" dirty="0"/>
              <a:t> </a:t>
            </a:r>
            <a:r>
              <a:rPr lang="en-US" sz="2400" b="1" dirty="0" err="1"/>
              <a:t>criado</a:t>
            </a:r>
            <a:r>
              <a:rPr lang="en-US" sz="2400" b="1" dirty="0"/>
              <a:t>)</a:t>
            </a:r>
          </a:p>
          <a:p>
            <a:endParaRPr lang="en-US" sz="2400" b="1" dirty="0"/>
          </a:p>
          <a:p>
            <a:r>
              <a:rPr lang="en-US" sz="2400" b="1" i="1" dirty="0"/>
              <a:t>out = new </a:t>
            </a:r>
            <a:r>
              <a:rPr lang="en-US" sz="2400" b="1" i="1" dirty="0" err="1"/>
              <a:t>BufferedWriter</a:t>
            </a:r>
            <a:r>
              <a:rPr lang="en-US" sz="2400" b="1" i="1" dirty="0"/>
              <a:t>(new </a:t>
            </a:r>
            <a:r>
              <a:rPr lang="en-US" sz="2400" b="1" i="1" dirty="0" err="1"/>
              <a:t>OutputStreamWriter</a:t>
            </a:r>
            <a:r>
              <a:rPr lang="en-US" sz="2400" b="1" i="1" dirty="0"/>
              <a:t>(</a:t>
            </a:r>
            <a:r>
              <a:rPr lang="en-US" sz="2400" b="1" i="1" dirty="0" err="1"/>
              <a:t>socket.getOutputStream</a:t>
            </a:r>
            <a:r>
              <a:rPr lang="en-US" sz="2400" b="1" i="1" dirty="0"/>
              <a:t>()))</a:t>
            </a:r>
          </a:p>
          <a:p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2289803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752223"/>
            <a:ext cx="11943807" cy="41817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PrintWriter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println(String s)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391422" y="1567607"/>
            <a:ext cx="5704578" cy="25090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write(byte[] b)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7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OutputStream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237BA-6E98-254F-9ABE-31A98FD0BF1C}"/>
              </a:ext>
            </a:extLst>
          </p:cNvPr>
          <p:cNvSpPr txBox="1"/>
          <p:nvPr/>
        </p:nvSpPr>
        <p:spPr>
          <a:xfrm>
            <a:off x="248192" y="5370821"/>
            <a:ext cx="11830483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Felismente</a:t>
            </a:r>
            <a:r>
              <a:rPr lang="en-US" sz="2400" b="1" dirty="0"/>
              <a:t> para o OutputStream, </a:t>
            </a:r>
            <a:r>
              <a:rPr lang="en-US" sz="2400" b="1" dirty="0" err="1"/>
              <a:t>conseguimos</a:t>
            </a:r>
            <a:r>
              <a:rPr lang="en-US" sz="2400" b="1" dirty="0"/>
              <a:t> </a:t>
            </a:r>
            <a:r>
              <a:rPr lang="en-US" sz="2400" b="1" dirty="0" err="1"/>
              <a:t>simplificar</a:t>
            </a:r>
            <a:r>
              <a:rPr lang="en-US" sz="2400" b="1" dirty="0"/>
              <a:t> o </a:t>
            </a:r>
            <a:r>
              <a:rPr lang="en-US" sz="2400" b="1" dirty="0" err="1"/>
              <a:t>processo</a:t>
            </a:r>
            <a:r>
              <a:rPr lang="en-US" sz="2400" b="1" dirty="0"/>
              <a:t> </a:t>
            </a:r>
            <a:r>
              <a:rPr lang="en-US" sz="2400" b="1" dirty="0" err="1"/>
              <a:t>criando</a:t>
            </a:r>
            <a:r>
              <a:rPr lang="en-US" sz="2400" b="1" dirty="0"/>
              <a:t> </a:t>
            </a:r>
          </a:p>
          <a:p>
            <a:r>
              <a:rPr lang="en-US" sz="2400" b="1" dirty="0" err="1"/>
              <a:t>apenas</a:t>
            </a:r>
            <a:r>
              <a:rPr lang="en-US" sz="2400" b="1" dirty="0"/>
              <a:t> 2 </a:t>
            </a:r>
            <a:r>
              <a:rPr lang="en-US" sz="2400" b="1" dirty="0" err="1"/>
              <a:t>objetos</a:t>
            </a:r>
            <a:r>
              <a:rPr lang="en-US" sz="2400" b="1" dirty="0"/>
              <a:t>.</a:t>
            </a:r>
          </a:p>
          <a:p>
            <a:endParaRPr lang="en-US" sz="2400" b="1" dirty="0"/>
          </a:p>
          <a:p>
            <a:r>
              <a:rPr lang="en-US" sz="2400" b="1" i="1" dirty="0"/>
              <a:t>out = new PrintWriter(</a:t>
            </a:r>
            <a:r>
              <a:rPr lang="en-US" sz="2400" b="1" i="1" dirty="0" err="1"/>
              <a:t>socket.getOutputStream</a:t>
            </a:r>
            <a:r>
              <a:rPr lang="en-US" sz="2400" b="1" i="1" dirty="0"/>
              <a:t>())</a:t>
            </a:r>
          </a:p>
          <a:p>
            <a:endParaRPr lang="pt-BR" sz="2400" b="1" dirty="0"/>
          </a:p>
        </p:txBody>
      </p:sp>
    </p:spTree>
    <p:extLst>
      <p:ext uri="{BB962C8B-B14F-4D97-AF65-F5344CB8AC3E}">
        <p14:creationId xmlns:p14="http://schemas.microsoft.com/office/powerpoint/2010/main" val="89556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60498"/>
          </a:xfrm>
        </p:spPr>
        <p:txBody>
          <a:bodyPr>
            <a:noAutofit/>
          </a:bodyPr>
          <a:lstStyle/>
          <a:p>
            <a:r>
              <a:rPr lang="pt-BR" sz="2800" dirty="0"/>
              <a:t>Cada objeto criado adiciona funcionalidades ao objeto anterior</a:t>
            </a:r>
          </a:p>
          <a:p>
            <a:r>
              <a:rPr lang="pt-BR" sz="2800" dirty="0"/>
              <a:t>É utilizado o conceito de composição e não de herança da POO</a:t>
            </a:r>
          </a:p>
          <a:p>
            <a:r>
              <a:rPr lang="pt-BR" sz="2800" dirty="0"/>
              <a:t>Criar vários objetos é algo cansativo e improdutivo</a:t>
            </a:r>
          </a:p>
          <a:p>
            <a:r>
              <a:rPr lang="pt-BR" sz="2800" dirty="0"/>
              <a:t>Parece que o Java complica demais as coisas</a:t>
            </a:r>
          </a:p>
          <a:p>
            <a:r>
              <a:rPr lang="pt-BR" sz="2800" dirty="0"/>
              <a:t>Isto é apenas a implementação do padrão de projeto </a:t>
            </a:r>
            <a:r>
              <a:rPr lang="pt-BR" sz="2800" i="1" dirty="0"/>
              <a:t>Decorator</a:t>
            </a:r>
          </a:p>
        </p:txBody>
      </p:sp>
    </p:spTree>
    <p:extLst>
      <p:ext uri="{BB962C8B-B14F-4D97-AF65-F5344CB8AC3E}">
        <p14:creationId xmlns:p14="http://schemas.microsoft.com/office/powerpoint/2010/main" val="125345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 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4508740"/>
          </a:xfrm>
        </p:spPr>
        <p:txBody>
          <a:bodyPr>
            <a:noAutofit/>
          </a:bodyPr>
          <a:lstStyle/>
          <a:p>
            <a:r>
              <a:rPr lang="pt-BR" sz="2800" dirty="0"/>
              <a:t>Apesar de atualmente podermos criar um objeto como BufferedReader usando apenas uma linha de código, isto não é possível para projetos usando as classes ServerSocket e Socket que vêm desde a 1ª versão da linguagem Java.</a:t>
            </a:r>
          </a:p>
          <a:p>
            <a:r>
              <a:rPr lang="pt-BR" sz="2800" dirty="0"/>
              <a:t>Padrões de Projeto é um assunto avançado</a:t>
            </a:r>
          </a:p>
          <a:p>
            <a:r>
              <a:rPr lang="pt-BR" sz="2800" dirty="0"/>
              <a:t>Ver livros como</a:t>
            </a:r>
            <a:r>
              <a:rPr lang="pt-BR" sz="2800" i="1" dirty="0"/>
              <a:t> “</a:t>
            </a:r>
            <a:r>
              <a:rPr lang="en-US" sz="2800" dirty="0"/>
              <a:t>Padrões de Projetos: Soluções Reutilizáveis de Software Orientado a Objetos</a:t>
            </a:r>
            <a:r>
              <a:rPr lang="pt-BR" sz="2800" i="1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5618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52755"/>
            <a:ext cx="8915400" cy="5089585"/>
          </a:xfrm>
        </p:spPr>
        <p:txBody>
          <a:bodyPr>
            <a:noAutofit/>
          </a:bodyPr>
          <a:lstStyle/>
          <a:p>
            <a:r>
              <a:rPr lang="en-US" sz="2800" dirty="0"/>
              <a:t>Indica que, quando uma determinada função é chamada, a execução do código - após a linha onde a chamada foi feita - não continua até que tal função retorne (finalize sua execução)</a:t>
            </a:r>
          </a:p>
          <a:p>
            <a:r>
              <a:rPr lang="en-US" sz="2800" i="1" dirty="0"/>
              <a:t>Este é o modelo de execução que você provavelmente aprendeu com sua primeira linguagem de programação</a:t>
            </a:r>
          </a:p>
          <a:p>
            <a:r>
              <a:rPr lang="en-US" sz="2800" i="1" dirty="0"/>
              <a:t>Se você aprendeu a fazer teste de mesa, tais testes baseiam-se em chamadas bloqueantes</a:t>
            </a:r>
            <a:endParaRPr lang="pt-BR" sz="2800" i="1" dirty="0"/>
          </a:p>
        </p:txBody>
      </p:sp>
    </p:spTree>
    <p:extLst>
      <p:ext uri="{BB962C8B-B14F-4D97-AF65-F5344CB8AC3E}">
        <p14:creationId xmlns:p14="http://schemas.microsoft.com/office/powerpoint/2010/main" val="339713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Objetivo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Desenvolver aplicação de bate-papo que envia e recebe mensagens pela rede</a:t>
            </a:r>
          </a:p>
          <a:p>
            <a:r>
              <a:rPr lang="pt-BR" sz="2400" dirty="0"/>
              <a:t>Entender os conceitos de Sockets, InputStream e OutputStream, requisições bloqueantes (blocking) e Threads</a:t>
            </a:r>
          </a:p>
          <a:p>
            <a:endParaRPr lang="pt-BR" sz="2400" dirty="0"/>
          </a:p>
          <a:p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52755"/>
            <a:ext cx="8915400" cy="5089585"/>
          </a:xfrm>
        </p:spPr>
        <p:txBody>
          <a:bodyPr>
            <a:noAutofit/>
          </a:bodyPr>
          <a:lstStyle/>
          <a:p>
            <a:r>
              <a:rPr lang="en-US" sz="2800" dirty="0"/>
              <a:t>Se a função chamada precisa aguardar para ter acesso a algum recurso compartilhado (como um arquivo, conexão de rede, teclado, monitor, CPU, etc), a execução do código não continua enquanto o acesso não for concedido</a:t>
            </a:r>
          </a:p>
          <a:p>
            <a:r>
              <a:rPr lang="en-US" sz="2800" i="1" dirty="0"/>
              <a:t>Apesar de atrasar a execução da aplicação, isto facilita muito o desenvolvimento</a:t>
            </a:r>
          </a:p>
          <a:p>
            <a:r>
              <a:rPr lang="en-US" sz="2800" i="1" dirty="0"/>
              <a:t>Temos mais facilidade em pensar de forma sequencial e escrever nossos algoritmos assim</a:t>
            </a:r>
          </a:p>
        </p:txBody>
      </p:sp>
    </p:spTree>
    <p:extLst>
      <p:ext uri="{BB962C8B-B14F-4D97-AF65-F5344CB8AC3E}">
        <p14:creationId xmlns:p14="http://schemas.microsoft.com/office/powerpoint/2010/main" val="3793874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52755"/>
            <a:ext cx="8915400" cy="5089585"/>
          </a:xfrm>
        </p:spPr>
        <p:txBody>
          <a:bodyPr>
            <a:noAutofit/>
          </a:bodyPr>
          <a:lstStyle/>
          <a:p>
            <a:r>
              <a:rPr lang="en-US" sz="2800" i="1" dirty="0"/>
              <a:t>Sabemos que cada linha de código é executada sequencialmente</a:t>
            </a:r>
          </a:p>
          <a:p>
            <a:r>
              <a:rPr lang="en-US" sz="2800" i="1" dirty="0"/>
              <a:t>A próxima linha só é executada quando a anterior terminar</a:t>
            </a:r>
          </a:p>
          <a:p>
            <a:endParaRPr lang="pt-BR" sz="2800" i="1" dirty="0"/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0431" y="937316"/>
            <a:ext cx="8915399" cy="1468800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</a:rPr>
              <a:t>Threads: trilhas/caminhos de execução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4BF33B9D-A320-814F-8F0C-7B3F0A82D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8993" y="5324423"/>
            <a:ext cx="8915399" cy="860400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pt-BR" sz="5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Como resolver o problema de requisições bloqueantes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32447826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25283"/>
            <a:ext cx="8915400" cy="4538936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Recurso de SOs convencionais que permite a aplicações executarem várias tarefas simultaneamente </a:t>
            </a:r>
            <a:r>
              <a:rPr lang="pt-BR" sz="2400" b="1" dirty="0">
                <a:solidFill>
                  <a:schemeClr val="bg1"/>
                </a:solidFill>
              </a:rPr>
              <a:t>(</a:t>
            </a:r>
            <a:r>
              <a:rPr lang="pt-BR" sz="2400" b="1" dirty="0">
                <a:solidFill>
                  <a:schemeClr val="bg1"/>
                </a:solidFill>
                <a:hlinkClick r:id="rId3"/>
              </a:rPr>
              <a:t>Tanenbaum, 2009</a:t>
            </a:r>
            <a:r>
              <a:rPr lang="pt-BR" sz="2400" b="1" dirty="0">
                <a:solidFill>
                  <a:schemeClr val="bg1"/>
                </a:solidFill>
              </a:rPr>
              <a:t>)</a:t>
            </a:r>
            <a:endParaRPr lang="pt-BR" sz="24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 existirem várias CPUs (ou núcleos de CPU) disponíveis, cada thread pode ser executada por uma CPU difererente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 não existirem ou as existentes estiverem ocupadas, o SO alterna entre uma tarefa e outra (o que é o mais provável)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B83B0A7-965B-7B4D-9ED9-855A433F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5721" y="624110"/>
            <a:ext cx="10158891" cy="1280890"/>
          </a:xfrm>
        </p:spPr>
        <p:txBody>
          <a:bodyPr/>
          <a:lstStyle/>
          <a:p>
            <a:r>
              <a:rPr lang="pt-BR" b="1" dirty="0">
                <a:solidFill>
                  <a:schemeClr val="bg1"/>
                </a:solidFill>
              </a:rPr>
              <a:t>Threads: trilhas/caminhos de execução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1407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9" y="624110"/>
            <a:ext cx="10817224" cy="1280890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Threads: trilhas/caminhos de execução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42537"/>
            <a:ext cx="8915400" cy="4647442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Esta alternância é o que permite, por exemplo, que você baixe vários arquivos no navegador, escute música e redija um documento simultaneamente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Um SO que permite essa alternância entre aplicações é chamado de multi-tarefa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Exemplos incluem:  Microsoft Windows, Linux, Apple macOS, </a:t>
            </a:r>
            <a:r>
              <a:rPr lang="pt-BR" sz="2400" b="1" dirty="0">
                <a:solidFill>
                  <a:schemeClr val="bg1"/>
                </a:solidFill>
              </a:rPr>
              <a:t>Google </a:t>
            </a:r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Android e </a:t>
            </a:r>
            <a:r>
              <a:rPr lang="pt-BR" sz="2400" b="1" dirty="0">
                <a:solidFill>
                  <a:schemeClr val="bg1"/>
                </a:solidFill>
              </a:rPr>
              <a:t>Apple </a:t>
            </a:r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iOS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No entanto, como a alternância é tão rápida, não percebemos que uma aplicação parou enquanto outra está em execução (a não ser que seu computador esteja realmente sobrecarregado)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384291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large green field&#13;&#10;&#13;&#10;Description automatically generated">
            <a:extLst>
              <a:ext uri="{FF2B5EF4-FFF2-40B4-BE49-F238E27FC236}">
                <a16:creationId xmlns:a16="http://schemas.microsoft.com/office/drawing/2014/main" id="{AA06ADA4-7F76-3F42-A00D-DC814216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" y="0"/>
            <a:ext cx="1218170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147" y="624110"/>
            <a:ext cx="10607465" cy="1280890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Threads: trilhas/caminhos de execução</a:t>
            </a: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500996"/>
            <a:ext cx="8915400" cy="4732894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Cada thread adicional normalmente deve ser criada pelo programador para executar uma determinada tarefa em paralelo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Toda aplicação tem ao menos uma thread que é criada automaticamente quando é iniciada.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Esta é chamada de thread principal 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Na plataforma Java, a Java Virtual Machine (JVM) cria tal thread</a:t>
            </a:r>
          </a:p>
          <a:p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 thread é que de fato é executada pelo processador (</a:t>
            </a:r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  <a:hlinkClick r:id="rId3"/>
              </a:rPr>
              <a:t>Tanenbaum, 2009</a:t>
            </a:r>
            <a:r>
              <a:rPr lang="pt-BR" sz="24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)</a:t>
            </a:r>
          </a:p>
          <a:p>
            <a:endParaRPr lang="pt-BR" sz="2400" b="1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110189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Threads: trilhas/caminhos de execução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</p:spTree>
    <p:extLst>
      <p:ext uri="{BB962C8B-B14F-4D97-AF65-F5344CB8AC3E}">
        <p14:creationId xmlns:p14="http://schemas.microsoft.com/office/powerpoint/2010/main" val="262412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92831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AD4B885-C547-FB47-BB34-89D076E307C0}"/>
              </a:ext>
            </a:extLst>
          </p:cNvPr>
          <p:cNvSpPr/>
          <p:nvPr/>
        </p:nvSpPr>
        <p:spPr>
          <a:xfrm rot="5400000">
            <a:off x="4788000" y="2376433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94715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1AC279B-9BF5-644A-836D-23211B5A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Threads: trilhas/caminhos de execução</a:t>
            </a:r>
          </a:p>
        </p:txBody>
      </p:sp>
    </p:spTree>
    <p:extLst>
      <p:ext uri="{BB962C8B-B14F-4D97-AF65-F5344CB8AC3E}">
        <p14:creationId xmlns:p14="http://schemas.microsoft.com/office/powerpoint/2010/main" val="326056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27674" y="1951484"/>
            <a:ext cx="1396232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4783664" y="2307422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9E4839C-B7C1-E942-8EB6-3390AAEFE2A5}"/>
              </a:ext>
            </a:extLst>
          </p:cNvPr>
          <p:cNvSpPr/>
          <p:nvPr/>
        </p:nvSpPr>
        <p:spPr>
          <a:xfrm rot="5400000">
            <a:off x="4779748" y="3999581"/>
            <a:ext cx="2221200" cy="156599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4EE8D2D3-8E15-E941-ABEE-12D2B03152BB}"/>
              </a:ext>
            </a:extLst>
          </p:cNvPr>
          <p:cNvSpPr/>
          <p:nvPr/>
        </p:nvSpPr>
        <p:spPr>
          <a:xfrm rot="5400000">
            <a:off x="4987823" y="2100388"/>
            <a:ext cx="179716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4806ADC-69FA-F546-9B4E-45464CD4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Threads: trilhas/caminhos de execução</a:t>
            </a:r>
          </a:p>
        </p:txBody>
      </p:sp>
    </p:spTree>
    <p:extLst>
      <p:ext uri="{BB962C8B-B14F-4D97-AF65-F5344CB8AC3E}">
        <p14:creationId xmlns:p14="http://schemas.microsoft.com/office/powerpoint/2010/main" val="417851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ight Arrow 26">
            <a:extLst>
              <a:ext uri="{FF2B5EF4-FFF2-40B4-BE49-F238E27FC236}">
                <a16:creationId xmlns:a16="http://schemas.microsoft.com/office/drawing/2014/main" id="{1D6CC108-CD3A-964E-891E-B2E296977364}"/>
              </a:ext>
            </a:extLst>
          </p:cNvPr>
          <p:cNvSpPr/>
          <p:nvPr/>
        </p:nvSpPr>
        <p:spPr>
          <a:xfrm rot="5400000">
            <a:off x="7008550" y="4781460"/>
            <a:ext cx="2484492" cy="1548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25703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3933292" y="3157795"/>
            <a:ext cx="3911976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1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FAF79757-A6B7-6140-BD27-8E04BBA81F08}"/>
              </a:ext>
            </a:extLst>
          </p:cNvPr>
          <p:cNvSpPr/>
          <p:nvPr/>
        </p:nvSpPr>
        <p:spPr>
          <a:xfrm rot="5400000">
            <a:off x="4208565" y="2894021"/>
            <a:ext cx="3384427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FEF6BFE8-89C3-FB4D-8595-EFC75F8928A6}"/>
              </a:ext>
            </a:extLst>
          </p:cNvPr>
          <p:cNvSpPr/>
          <p:nvPr/>
        </p:nvSpPr>
        <p:spPr>
          <a:xfrm rot="5400000">
            <a:off x="5321589" y="5164204"/>
            <a:ext cx="1155939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C850AC90-79AB-A147-9A97-CF742F5EB285}"/>
              </a:ext>
            </a:extLst>
          </p:cNvPr>
          <p:cNvSpPr/>
          <p:nvPr/>
        </p:nvSpPr>
        <p:spPr>
          <a:xfrm rot="5400000">
            <a:off x="7104065" y="2393591"/>
            <a:ext cx="228044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D1794957-CE78-2443-9DC8-FE9BF409FC42}"/>
              </a:ext>
            </a:extLst>
          </p:cNvPr>
          <p:cNvSpPr/>
          <p:nvPr/>
        </p:nvSpPr>
        <p:spPr>
          <a:xfrm rot="5400000">
            <a:off x="6826209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057AB3B-8B9A-394A-968D-FAE00D04B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Threads: trilhas/caminhos de execução</a:t>
            </a:r>
          </a:p>
        </p:txBody>
      </p:sp>
    </p:spTree>
    <p:extLst>
      <p:ext uri="{BB962C8B-B14F-4D97-AF65-F5344CB8AC3E}">
        <p14:creationId xmlns:p14="http://schemas.microsoft.com/office/powerpoint/2010/main" val="60011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9" grpId="0" animBg="1"/>
      <p:bldP spid="23" grpId="0" animBg="1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Arquitetura Cliente/Servidor</a:t>
            </a:r>
            <a:endParaRPr lang="pt-BR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11CBD0-3E59-7648-888B-DF8628892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360" y="2435559"/>
            <a:ext cx="3347819" cy="4374327"/>
          </a:xfrm>
          <a:prstGeom prst="rect">
            <a:avLst/>
          </a:prstGeom>
        </p:spPr>
      </p:pic>
      <p:pic>
        <p:nvPicPr>
          <p:cNvPr id="9" name="Picture 8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A3D8408A-8093-F74B-BF0C-A37947358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03" y="2323160"/>
            <a:ext cx="2025947" cy="16109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032210-9BC2-7249-84EA-7EF1242778B5}"/>
              </a:ext>
            </a:extLst>
          </p:cNvPr>
          <p:cNvSpPr txBox="1"/>
          <p:nvPr/>
        </p:nvSpPr>
        <p:spPr>
          <a:xfrm>
            <a:off x="9132226" y="1660643"/>
            <a:ext cx="1385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Servidor</a:t>
            </a:r>
          </a:p>
        </p:txBody>
      </p:sp>
      <p:pic>
        <p:nvPicPr>
          <p:cNvPr id="14" name="Picture 13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DA46CF85-F88A-3F42-877F-A4F791070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599" y="5368023"/>
            <a:ext cx="1584088" cy="1218767"/>
          </a:xfrm>
          <a:prstGeom prst="rect">
            <a:avLst/>
          </a:prstGeom>
        </p:spPr>
      </p:pic>
      <p:pic>
        <p:nvPicPr>
          <p:cNvPr id="20" name="Picture 19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266654D4-AFC7-584E-820F-DC20F9F3C3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264" y="2323160"/>
            <a:ext cx="387338" cy="774676"/>
          </a:xfrm>
          <a:prstGeom prst="rect">
            <a:avLst/>
          </a:prstGeom>
        </p:spPr>
      </p:pic>
      <p:pic>
        <p:nvPicPr>
          <p:cNvPr id="21" name="Picture 20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E9614C14-C173-6244-BE14-1BEE69C74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232" y="3515995"/>
            <a:ext cx="2025947" cy="1610994"/>
          </a:xfrm>
          <a:prstGeom prst="rect">
            <a:avLst/>
          </a:prstGeom>
        </p:spPr>
      </p:pic>
      <p:pic>
        <p:nvPicPr>
          <p:cNvPr id="22" name="Picture 21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7096CC58-690B-7245-9C13-083677318E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3292" y="4897662"/>
            <a:ext cx="387338" cy="77467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DFF8F81-D279-B044-91FB-DD270747D90A}"/>
              </a:ext>
            </a:extLst>
          </p:cNvPr>
          <p:cNvSpPr txBox="1"/>
          <p:nvPr/>
        </p:nvSpPr>
        <p:spPr>
          <a:xfrm>
            <a:off x="3000459" y="1660643"/>
            <a:ext cx="1378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Clientes</a:t>
            </a:r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22305F3C-9239-594E-B2DA-E177B33FECAA}"/>
              </a:ext>
            </a:extLst>
          </p:cNvPr>
          <p:cNvCxnSpPr>
            <a:stCxn id="22" idx="3"/>
            <a:endCxn id="7" idx="1"/>
          </p:cNvCxnSpPr>
          <p:nvPr/>
        </p:nvCxnSpPr>
        <p:spPr>
          <a:xfrm flipV="1">
            <a:off x="5070630" y="4622723"/>
            <a:ext cx="3179730" cy="662277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FAAA226E-C7FE-2645-AC4D-92284A4EE6C8}"/>
              </a:ext>
            </a:extLst>
          </p:cNvPr>
          <p:cNvCxnSpPr>
            <a:stCxn id="20" idx="3"/>
            <a:endCxn id="7" idx="1"/>
          </p:cNvCxnSpPr>
          <p:nvPr/>
        </p:nvCxnSpPr>
        <p:spPr>
          <a:xfrm>
            <a:off x="5045602" y="2710498"/>
            <a:ext cx="3204758" cy="191222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6E67E5EC-88B7-E142-92D9-7D267184C1C1}"/>
              </a:ext>
            </a:extLst>
          </p:cNvPr>
          <p:cNvCxnSpPr>
            <a:endCxn id="7" idx="1"/>
          </p:cNvCxnSpPr>
          <p:nvPr/>
        </p:nvCxnSpPr>
        <p:spPr>
          <a:xfrm>
            <a:off x="4683292" y="4321492"/>
            <a:ext cx="3567068" cy="301231"/>
          </a:xfrm>
          <a:prstGeom prst="curvedConnector3">
            <a:avLst>
              <a:gd name="adj1" fmla="val 23881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B1092BE2-194B-8D4C-B0AA-36EAD69B750F}"/>
              </a:ext>
            </a:extLst>
          </p:cNvPr>
          <p:cNvCxnSpPr>
            <a:stCxn id="9" idx="3"/>
          </p:cNvCxnSpPr>
          <p:nvPr/>
        </p:nvCxnSpPr>
        <p:spPr>
          <a:xfrm>
            <a:off x="2893050" y="3128657"/>
            <a:ext cx="5077758" cy="149406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A772613-23A7-4043-BB8C-FBE9A62E88E5}"/>
              </a:ext>
            </a:extLst>
          </p:cNvPr>
          <p:cNvCxnSpPr>
            <a:cxnSpLocks/>
            <a:stCxn id="14" idx="3"/>
            <a:endCxn id="7" idx="1"/>
          </p:cNvCxnSpPr>
          <p:nvPr/>
        </p:nvCxnSpPr>
        <p:spPr>
          <a:xfrm flipV="1">
            <a:off x="3228687" y="4622723"/>
            <a:ext cx="5021673" cy="1354684"/>
          </a:xfrm>
          <a:prstGeom prst="curvedConnector3">
            <a:avLst>
              <a:gd name="adj1" fmla="val 69240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5144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CFD7CD2A-E276-E543-BE76-B3E4079CD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400" dirty="0"/>
              <a:t>Recurso do SO que permite que aplicações em máquinas diferentes (ou na mesma máquina) se comuniquem</a:t>
            </a:r>
          </a:p>
          <a:p>
            <a:r>
              <a:rPr lang="pt-BR" sz="2400" dirty="0"/>
              <a:t>Permite que uma app servidora se comunique com os clientes e vice-versa</a:t>
            </a:r>
          </a:p>
          <a:p>
            <a:r>
              <a:rPr lang="pt-BR" sz="2400" dirty="0"/>
              <a:t>A comunicação entre as aplicações ocorre por meio de algum protocolo como TCP/IP ou UDP</a:t>
            </a:r>
          </a:p>
        </p:txBody>
      </p:sp>
    </p:spTree>
    <p:extLst>
      <p:ext uri="{BB962C8B-B14F-4D97-AF65-F5344CB8AC3E}">
        <p14:creationId xmlns:p14="http://schemas.microsoft.com/office/powerpoint/2010/main" val="392032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7479"/>
            <a:ext cx="8915400" cy="5161097"/>
          </a:xfrm>
        </p:spPr>
        <p:txBody>
          <a:bodyPr>
            <a:normAutofit/>
          </a:bodyPr>
          <a:lstStyle/>
          <a:p>
            <a:r>
              <a:rPr lang="pt-BR" sz="2400" dirty="0"/>
              <a:t>Socket significa tomada</a:t>
            </a:r>
          </a:p>
          <a:p>
            <a:r>
              <a:rPr lang="pt-BR" sz="2400" dirty="0"/>
              <a:t>Uma tomada só tem utilidade de fato quando algum aparelho é plugado (conectado) à ela</a:t>
            </a:r>
          </a:p>
          <a:p>
            <a:r>
              <a:rPr lang="pt-BR" sz="2400" dirty="0"/>
              <a:t>Após plugar um aparelho, é fechado um circuito por onde passa eletricidade até o aparelho</a:t>
            </a:r>
          </a:p>
          <a:p>
            <a:r>
              <a:rPr lang="pt-BR" sz="2400" dirty="0"/>
              <a:t>Em programação, um socket representa um canal de comunicação bi-direcional entre duas aplicações</a:t>
            </a:r>
          </a:p>
          <a:p>
            <a:r>
              <a:rPr lang="pt-BR" sz="2400" dirty="0"/>
              <a:t>Fica a critério das aplicações enviarem e/ou receberem dados por ele</a:t>
            </a:r>
          </a:p>
        </p:txBody>
      </p:sp>
      <p:pic>
        <p:nvPicPr>
          <p:cNvPr id="5" name="Picture 4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857A23FA-7275-0745-A34F-B362C5345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5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7479"/>
            <a:ext cx="8915400" cy="5161097"/>
          </a:xfrm>
        </p:spPr>
        <p:txBody>
          <a:bodyPr>
            <a:normAutofit/>
          </a:bodyPr>
          <a:lstStyle/>
          <a:p>
            <a:r>
              <a:rPr lang="pt-BR" sz="2400" dirty="0"/>
              <a:t>Uma aplicação servidora terá um socket no qual os clientes conectam</a:t>
            </a:r>
          </a:p>
          <a:p>
            <a:r>
              <a:rPr lang="pt-BR" sz="2400" dirty="0"/>
              <a:t>Para cada cliente conectado, o servidor cria um socket para receber e enviar dados para tal cliente</a:t>
            </a:r>
          </a:p>
          <a:p>
            <a:r>
              <a:rPr lang="pt-BR" sz="2400" dirty="0"/>
              <a:t>Cada cliente ao conectar no servidor também cria um socket para enviar e receber dados do servidor</a:t>
            </a:r>
          </a:p>
          <a:p>
            <a:r>
              <a:rPr lang="pt-BR" sz="2400" dirty="0"/>
              <a:t>Tendo-se um socket aberto no servidor, o cliente conecta em tal socket abrindo o canal de comunicação (fechando o circuito como em uma tomada)</a:t>
            </a:r>
          </a:p>
        </p:txBody>
      </p:sp>
      <p:pic>
        <p:nvPicPr>
          <p:cNvPr id="5" name="Picture 4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5CAAC914-AB86-C741-AD3C-F6F8C191C3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478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Sockets: servidor e cliente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6AC6E0-C8EB-574D-9C66-C1B8DD21360D}"/>
              </a:ext>
            </a:extLst>
          </p:cNvPr>
          <p:cNvSpPr txBox="1"/>
          <p:nvPr/>
        </p:nvSpPr>
        <p:spPr>
          <a:xfrm>
            <a:off x="4433977" y="6400800"/>
            <a:ext cx="52806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Imagem adaptada de https://gfycat.com/gifs/search/plug+socket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7F75E540-0D1A-474E-9104-50393B302DF3}"/>
              </a:ext>
            </a:extLst>
          </p:cNvPr>
          <p:cNvSpPr/>
          <p:nvPr/>
        </p:nvSpPr>
        <p:spPr>
          <a:xfrm>
            <a:off x="4364965" y="1588406"/>
            <a:ext cx="3623095" cy="1280890"/>
          </a:xfrm>
          <a:prstGeom prst="arc">
            <a:avLst>
              <a:gd name="adj1" fmla="val 10840180"/>
              <a:gd name="adj2" fmla="val 21473031"/>
            </a:avLst>
          </a:prstGeom>
          <a:ln w="168275" cap="sq">
            <a:solidFill>
              <a:srgbClr val="6D6E7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6F85AA6E-F72B-5442-933A-3DABB73CA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59102" y="2213792"/>
            <a:ext cx="5254151" cy="3947419"/>
          </a:xfrm>
          <a:prstGeom prst="rect">
            <a:avLst/>
          </a:prstGeom>
        </p:spPr>
      </p:pic>
      <p:pic>
        <p:nvPicPr>
          <p:cNvPr id="44" name="Picture 43" descr="A close up of a device&#13;&#10;&#13;&#10;Description automatically generated">
            <a:extLst>
              <a:ext uri="{FF2B5EF4-FFF2-40B4-BE49-F238E27FC236}">
                <a16:creationId xmlns:a16="http://schemas.microsoft.com/office/drawing/2014/main" id="{A4864AEC-285E-8549-BAA6-67109A447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423" y="2213792"/>
            <a:ext cx="5254150" cy="394742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CF5960E-F828-3747-9843-0B4B8C4A7835}"/>
              </a:ext>
            </a:extLst>
          </p:cNvPr>
          <p:cNvSpPr/>
          <p:nvPr/>
        </p:nvSpPr>
        <p:spPr>
          <a:xfrm>
            <a:off x="4433977" y="5747769"/>
            <a:ext cx="1610264" cy="3323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0382D71-30AA-E348-92C7-CB945BF57530}"/>
              </a:ext>
            </a:extLst>
          </p:cNvPr>
          <p:cNvSpPr/>
          <p:nvPr/>
        </p:nvSpPr>
        <p:spPr>
          <a:xfrm>
            <a:off x="6256677" y="5791099"/>
            <a:ext cx="1610264" cy="3323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38035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Portas de Comunicação em 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397479"/>
            <a:ext cx="8915400" cy="5161097"/>
          </a:xfrm>
        </p:spPr>
        <p:txBody>
          <a:bodyPr>
            <a:normAutofit/>
          </a:bodyPr>
          <a:lstStyle/>
          <a:p>
            <a:r>
              <a:rPr lang="pt-BR" sz="2400" dirty="0"/>
              <a:t>Cada socket precisa estar associado a um IP e um número de porta para ser possível que outras aplicações possam se conectar a ele e enviar mensagens</a:t>
            </a:r>
          </a:p>
          <a:p>
            <a:r>
              <a:rPr lang="pt-BR" sz="2400" dirty="0"/>
              <a:t>Uma porta é um ponto final de comunicação (endpoint)</a:t>
            </a:r>
          </a:p>
          <a:p>
            <a:r>
              <a:rPr lang="pt-BR" sz="2400" dirty="0"/>
              <a:t>É como o número da casa onde o carteiro deve entregar uma encomenda</a:t>
            </a:r>
          </a:p>
          <a:p>
            <a:endParaRPr lang="pt-BR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EF076-E2E6-CD49-857A-703F83047646}"/>
              </a:ext>
            </a:extLst>
          </p:cNvPr>
          <p:cNvSpPr txBox="1"/>
          <p:nvPr/>
        </p:nvSpPr>
        <p:spPr>
          <a:xfrm>
            <a:off x="4443945" y="6457950"/>
            <a:ext cx="3313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https://</a:t>
            </a:r>
            <a:r>
              <a:rPr lang="pt-BR" sz="800" dirty="0" err="1"/>
              <a:t>clipartpng.com</a:t>
            </a:r>
            <a:r>
              <a:rPr lang="pt-BR" sz="800" dirty="0"/>
              <a:t>/?2616,open-door-png-clip-art</a:t>
            </a:r>
          </a:p>
        </p:txBody>
      </p:sp>
      <p:pic>
        <p:nvPicPr>
          <p:cNvPr id="7" name="Picture 6" descr="A screen door&#13;&#10;&#13;&#10;Description automatically generated">
            <a:extLst>
              <a:ext uri="{FF2B5EF4-FFF2-40B4-BE49-F238E27FC236}">
                <a16:creationId xmlns:a16="http://schemas.microsoft.com/office/drawing/2014/main" id="{0126717E-A244-0042-A992-9B9D3A029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988" y="4260394"/>
            <a:ext cx="1991441" cy="27354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8CC73B-AE31-E64C-9ADF-BE12CA4275AD}"/>
              </a:ext>
            </a:extLst>
          </p:cNvPr>
          <p:cNvSpPr txBox="1"/>
          <p:nvPr/>
        </p:nvSpPr>
        <p:spPr>
          <a:xfrm>
            <a:off x="10663685" y="416142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78</a:t>
            </a:r>
          </a:p>
        </p:txBody>
      </p:sp>
    </p:spTree>
    <p:extLst>
      <p:ext uri="{BB962C8B-B14F-4D97-AF65-F5344CB8AC3E}">
        <p14:creationId xmlns:p14="http://schemas.microsoft.com/office/powerpoint/2010/main" val="4216752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-42640"/>
            <a:ext cx="8911687" cy="1280890"/>
          </a:xfrm>
        </p:spPr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pic>
        <p:nvPicPr>
          <p:cNvPr id="5" name="Picture 4" descr="A large white room&#13;&#10;&#13;&#10;Description automatically generated">
            <a:extLst>
              <a:ext uri="{FF2B5EF4-FFF2-40B4-BE49-F238E27FC236}">
                <a16:creationId xmlns:a16="http://schemas.microsoft.com/office/drawing/2014/main" id="{04FD8AD4-95C9-DF48-AB6C-DA30540708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43"/>
          <a:stretch/>
        </p:blipFill>
        <p:spPr>
          <a:xfrm>
            <a:off x="1351544" y="1296852"/>
            <a:ext cx="9146012" cy="51610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C4E49F-0D8A-9E4F-9FAF-635F69551F4A}"/>
              </a:ext>
            </a:extLst>
          </p:cNvPr>
          <p:cNvSpPr txBox="1"/>
          <p:nvPr/>
        </p:nvSpPr>
        <p:spPr>
          <a:xfrm>
            <a:off x="3325048" y="6457950"/>
            <a:ext cx="55515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Imagens: https://</a:t>
            </a:r>
            <a:r>
              <a:rPr lang="pt-BR" sz="800" dirty="0" err="1"/>
              <a:t>godsloveneverfails.com</a:t>
            </a:r>
            <a:r>
              <a:rPr lang="pt-BR" sz="800" dirty="0"/>
              <a:t>/2016/04/03/something-to-think-about-b101-5-radio-message-4316/</a:t>
            </a:r>
            <a:br>
              <a:rPr lang="pt-BR" sz="800" dirty="0"/>
            </a:b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exchange.smarttech.com</a:t>
            </a:r>
            <a:r>
              <a:rPr lang="pt-BR" sz="800" dirty="0"/>
              <a:t>/</a:t>
            </a:r>
            <a:r>
              <a:rPr lang="pt-BR" sz="800" dirty="0" err="1"/>
              <a:t>details.html?id</a:t>
            </a:r>
            <a:r>
              <a:rPr lang="pt-BR" sz="800" dirty="0"/>
              <a:t>=1befdeff-6aac-4777-a4fa-4ad2d648a60a</a:t>
            </a:r>
          </a:p>
        </p:txBody>
      </p:sp>
      <p:pic>
        <p:nvPicPr>
          <p:cNvPr id="10" name="Picture 9" descr="A picture containing toy, person&#13;&#10;&#13;&#10;Description automatically generated">
            <a:extLst>
              <a:ext uri="{FF2B5EF4-FFF2-40B4-BE49-F238E27FC236}">
                <a16:creationId xmlns:a16="http://schemas.microsoft.com/office/drawing/2014/main" id="{3029F479-6DFC-DE4F-86C0-596271F3F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750" y="3663950"/>
            <a:ext cx="2870200" cy="2870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FE1B04-1088-0745-896C-B0C491CF9147}"/>
              </a:ext>
            </a:extLst>
          </p:cNvPr>
          <p:cNvSpPr txBox="1"/>
          <p:nvPr/>
        </p:nvSpPr>
        <p:spPr>
          <a:xfrm rot="21184138">
            <a:off x="1574002" y="1601320"/>
            <a:ext cx="8641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1          2             3               4                   5                      6                           7</a:t>
            </a:r>
          </a:p>
        </p:txBody>
      </p:sp>
    </p:spTree>
    <p:extLst>
      <p:ext uri="{BB962C8B-B14F-4D97-AF65-F5344CB8AC3E}">
        <p14:creationId xmlns:p14="http://schemas.microsoft.com/office/powerpoint/2010/main" val="36601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{06F62408-EE31-BB4F-86A8-E72646C26856}tf10001069</Template>
  <TotalTime>1378</TotalTime>
  <Words>1370</Words>
  <Application>Microsoft Macintosh PowerPoint</Application>
  <PresentationFormat>Widescreen</PresentationFormat>
  <Paragraphs>160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Century Gothic</vt:lpstr>
      <vt:lpstr>Wingdings 3</vt:lpstr>
      <vt:lpstr>Wisp</vt:lpstr>
      <vt:lpstr>Aplicação cliente/servidor de Chat em Java</vt:lpstr>
      <vt:lpstr>Objetivo</vt:lpstr>
      <vt:lpstr>Arquitetura Cliente/Servidor</vt:lpstr>
      <vt:lpstr>Sockets</vt:lpstr>
      <vt:lpstr>Sockets</vt:lpstr>
      <vt:lpstr>Sockets</vt:lpstr>
      <vt:lpstr>Sockets: servidor e cliente</vt:lpstr>
      <vt:lpstr>Portas de Comunicação em Sockets</vt:lpstr>
      <vt:lpstr>Sockets: Portas de Comunicação</vt:lpstr>
      <vt:lpstr>Sockets: Portas de Comunicação</vt:lpstr>
      <vt:lpstr>Objetos InputStream/OutputStream</vt:lpstr>
      <vt:lpstr>Objetos InputStream/OutputStream</vt:lpstr>
      <vt:lpstr>Objetos InputStream/OutputStream</vt:lpstr>
      <vt:lpstr>Objetos InputStream</vt:lpstr>
      <vt:lpstr>Objetos OutputStream</vt:lpstr>
      <vt:lpstr>Objetos OutputStream</vt:lpstr>
      <vt:lpstr>Objetos InputStream/OutputStream</vt:lpstr>
      <vt:lpstr>Objetos InputStream/ OutputStream</vt:lpstr>
      <vt:lpstr>Requisições Bloqueantes (Blocking)</vt:lpstr>
      <vt:lpstr>Requisições Bloqueantes (Blocking)</vt:lpstr>
      <vt:lpstr>Requisições Bloqueantes (Blocking)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238</cp:revision>
  <dcterms:created xsi:type="dcterms:W3CDTF">2018-10-29T17:43:05Z</dcterms:created>
  <dcterms:modified xsi:type="dcterms:W3CDTF">2018-10-30T19:40:58Z</dcterms:modified>
</cp:coreProperties>
</file>

<file path=docProps/thumbnail.jpeg>
</file>